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30" r:id="rId2"/>
    <p:sldId id="327" r:id="rId3"/>
    <p:sldId id="328" r:id="rId4"/>
    <p:sldId id="329" r:id="rId5"/>
    <p:sldId id="292" r:id="rId6"/>
    <p:sldId id="335" r:id="rId7"/>
    <p:sldId id="336" r:id="rId8"/>
    <p:sldId id="337" r:id="rId9"/>
    <p:sldId id="278" r:id="rId10"/>
    <p:sldId id="331" r:id="rId11"/>
    <p:sldId id="332" r:id="rId12"/>
    <p:sldId id="333" r:id="rId13"/>
    <p:sldId id="334" r:id="rId14"/>
    <p:sldId id="279" r:id="rId15"/>
    <p:sldId id="349" r:id="rId16"/>
    <p:sldId id="350" r:id="rId17"/>
    <p:sldId id="351" r:id="rId18"/>
    <p:sldId id="352" r:id="rId19"/>
    <p:sldId id="353" r:id="rId20"/>
    <p:sldId id="354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Forsgren" initials="FF" lastIdx="1" clrIdx="0">
    <p:extLst>
      <p:ext uri="{19B8F6BF-5375-455C-9EA6-DF929625EA0E}">
        <p15:presenceInfo xmlns:p15="http://schemas.microsoft.com/office/powerpoint/2012/main" userId="S-1-5-21-3631760289-1819439643-4276177903-14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3023" autoAdjust="0"/>
  </p:normalViewPr>
  <p:slideViewPr>
    <p:cSldViewPr snapToGrid="0">
      <p:cViewPr varScale="1">
        <p:scale>
          <a:sx n="76" d="100"/>
          <a:sy n="76" d="100"/>
        </p:scale>
        <p:origin x="12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241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1BA75A-82E9-4AA3-9FA8-932D0008D4F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185158-8FC8-4FA3-8467-37F5D9A31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86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BC1469-4CEA-4CFA-BD60-62B27CDD11A2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702AAE-8D78-41E9-9B63-9F4EC34D0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41158" y="3373753"/>
            <a:ext cx="8301789" cy="342809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9B32-BD81-4405-9CC7-B10AD0D2A6A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83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9B32-BD81-4405-9CC7-B10AD0D2A6A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8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Consultant on Board</a:t>
            </a:r>
            <a:r>
              <a:rPr lang="en-US" baseline="0" dirty="0" smtClean="0"/>
              <a:t> to assist with data patching and Substitution needed to make the planning dataset 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9B32-BD81-4405-9CC7-B10AD0D2A6A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4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 panose="020F0502020204030204" pitchFamily="34" charset="0"/>
              <a:buChar char="−"/>
            </a:pPr>
            <a:r>
              <a:rPr lang="en-US" sz="1400" dirty="0"/>
              <a:t>The Shared Database Subcommittee is working with the contractors at Colorado State</a:t>
            </a:r>
            <a:r>
              <a:rPr lang="en-US" sz="1400" baseline="0" dirty="0"/>
              <a:t> on Technical Support System v2.  with the hope of presenting it to the Regional Haze Work Group at the October 2 Conference Call of the Regional Haze Work Group.</a:t>
            </a:r>
          </a:p>
          <a:p>
            <a:pPr marL="171450" indent="-171450">
              <a:buFont typeface="Calibri" panose="020F0502020204030204" pitchFamily="34" charset="0"/>
              <a:buChar char="−"/>
            </a:pPr>
            <a:endParaRPr lang="en-US" sz="1400" baseline="0" dirty="0"/>
          </a:p>
          <a:p>
            <a:pPr marL="171450" indent="-171450">
              <a:buFont typeface="Calibri" panose="020F0502020204030204" pitchFamily="34" charset="0"/>
              <a:buChar char="−"/>
            </a:pPr>
            <a:r>
              <a:rPr lang="en-US" sz="1400" baseline="0" dirty="0"/>
              <a:t>They caution that the algorithms behind the display might change the final values displayed as the Monitoring and Glide Path subcommittee and the contractors verify the input values.</a:t>
            </a:r>
          </a:p>
          <a:p>
            <a:pPr marL="171450" indent="-171450">
              <a:buFont typeface="Calibri" panose="020F0502020204030204" pitchFamily="34" charset="0"/>
              <a:buChar char="−"/>
            </a:pPr>
            <a:endParaRPr lang="en-US" sz="1400" baseline="0" dirty="0"/>
          </a:p>
          <a:p>
            <a:pPr marL="171450" indent="-171450">
              <a:buFont typeface="Calibri" panose="020F0502020204030204" pitchFamily="34" charset="0"/>
              <a:buChar char="−"/>
            </a:pPr>
            <a:r>
              <a:rPr lang="en-US" sz="1400" baseline="0" dirty="0"/>
              <a:t>Some data patching and substitution may be needed at some monitors, if they do not have a complete year that is critically needed. 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5A9B32-BD81-4405-9CC7-B10AD0D2A6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81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400" dirty="0" smtClean="0"/>
              <a:t>Milestone changed because inventory complete except for Smoke</a:t>
            </a:r>
            <a:r>
              <a:rPr lang="en-US" sz="1400" baseline="0" dirty="0" smtClean="0"/>
              <a:t> &amp; Fire and Oil &amp; Gas due to be finished this spring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9B32-BD81-4405-9CC7-B10AD0D2A6A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6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1233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000" dirty="0" smtClean="0"/>
              <a:t>-Hope the Protocol will be ready by</a:t>
            </a:r>
            <a:r>
              <a:rPr lang="en-US" sz="1000" baseline="0" dirty="0" smtClean="0"/>
              <a:t> beginning of December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9B32-BD81-4405-9CC7-B10AD0D2A6A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84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States</a:t>
            </a:r>
            <a:r>
              <a:rPr lang="en-US" baseline="0" dirty="0" smtClean="0"/>
              <a:t> were to submit their survey answers by October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A9B32-BD81-4405-9CC7-B10AD0D2A6A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1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7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2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9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7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1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C88A-E03D-47CD-83C6-E30E657EB8F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AE57-F16B-42D6-BCDE-8C397AB37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rapair2.org/OGWG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apair2.org/pdf/WESTAR_OG_Activity_10Aug2018_distributed.xlsm" TargetMode="External"/><Relationship Id="rId2" Type="http://schemas.openxmlformats.org/officeDocument/2006/relationships/hyperlink" Target="https://www.wrapair2.org/pdf/WESTAR_OGWG_Emissions_Inventory_2014_Webdistribution_081018.xls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apair2.org/RTOWG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irquality.gsfc.nasa.gov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apair2.org/RHPWG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apair2.org/pdf/TSSv2Oct5_2018ProgressReport%20recording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apair2.org/tdwg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rapair2.org/FSWG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09696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WRAP TSC/Co-Chairs Call</a:t>
            </a:r>
            <a:br>
              <a:rPr lang="en-US" dirty="0" smtClean="0"/>
            </a:br>
            <a:r>
              <a:rPr lang="en-US" sz="5400" i="1" dirty="0" smtClean="0"/>
              <a:t>Workplan Progress Update</a:t>
            </a:r>
            <a:br>
              <a:rPr lang="en-US" sz="5400" i="1" dirty="0" smtClean="0"/>
            </a:br>
            <a:r>
              <a:rPr lang="en-US" sz="4000" dirty="0" smtClean="0"/>
              <a:t>October 31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, 2018</a:t>
            </a:r>
            <a:endParaRPr lang="en-US" sz="5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8038"/>
            <a:ext cx="9144000" cy="162666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Tribal Data WG</a:t>
            </a:r>
          </a:p>
          <a:p>
            <a:pPr algn="l"/>
            <a:r>
              <a:rPr lang="en-US" dirty="0" smtClean="0"/>
              <a:t>Fire and Smoke WG</a:t>
            </a:r>
          </a:p>
          <a:p>
            <a:pPr algn="l"/>
            <a:r>
              <a:rPr lang="en-US" dirty="0" smtClean="0"/>
              <a:t>Oil and Gas WG</a:t>
            </a:r>
          </a:p>
          <a:p>
            <a:pPr algn="l"/>
            <a:r>
              <a:rPr lang="en-US" dirty="0" smtClean="0"/>
              <a:t>Regional Technical Operations WG</a:t>
            </a:r>
          </a:p>
          <a:p>
            <a:pPr algn="l"/>
            <a:r>
              <a:rPr lang="en-US" dirty="0" smtClean="0"/>
              <a:t>Regional Haze Planning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33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Oil and Gas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584"/>
            <a:ext cx="10515600" cy="5291456"/>
          </a:xfrm>
        </p:spPr>
        <p:txBody>
          <a:bodyPr>
            <a:normAutofit/>
          </a:bodyPr>
          <a:lstStyle/>
          <a:p>
            <a:r>
              <a:rPr lang="en-US" dirty="0"/>
              <a:t>Co-Chairs:  Amanda Brimmer, Mark Jones, and Darla Potter</a:t>
            </a:r>
          </a:p>
          <a:p>
            <a:r>
              <a:rPr lang="en-US" dirty="0"/>
              <a:t>Call Schedule:  </a:t>
            </a:r>
          </a:p>
          <a:p>
            <a:pPr lvl="1"/>
            <a:r>
              <a:rPr lang="en-US" dirty="0"/>
              <a:t>OGWG - 2</a:t>
            </a:r>
            <a:r>
              <a:rPr lang="en-US" baseline="30000" dirty="0"/>
              <a:t>nd</a:t>
            </a:r>
            <a:r>
              <a:rPr lang="en-US" dirty="0"/>
              <a:t> Tuesday, every other month @ noon MT</a:t>
            </a:r>
          </a:p>
          <a:p>
            <a:pPr lvl="2"/>
            <a:r>
              <a:rPr lang="en-US" dirty="0"/>
              <a:t>October 9, 2018</a:t>
            </a:r>
          </a:p>
          <a:p>
            <a:pPr lvl="2"/>
            <a:r>
              <a:rPr lang="en-US" dirty="0"/>
              <a:t>December 11, 2018</a:t>
            </a:r>
          </a:p>
          <a:p>
            <a:pPr lvl="1"/>
            <a:r>
              <a:rPr lang="en-US" dirty="0"/>
              <a:t>OGWG Project Management Team (PMT) Calls – as </a:t>
            </a:r>
            <a:r>
              <a:rPr lang="en-US" dirty="0" smtClean="0"/>
              <a:t>needed</a:t>
            </a:r>
          </a:p>
          <a:p>
            <a:pPr lvl="2"/>
            <a:r>
              <a:rPr lang="en-US" dirty="0" smtClean="0"/>
              <a:t>October 30</a:t>
            </a:r>
            <a:endParaRPr lang="en-US" dirty="0"/>
          </a:p>
          <a:p>
            <a:r>
              <a:rPr lang="en-US" dirty="0"/>
              <a:t>Website:  </a:t>
            </a:r>
            <a:r>
              <a:rPr lang="en-US" dirty="0">
                <a:hlinkClick r:id="rId2"/>
              </a:rPr>
              <a:t>https://www.wrapair2.org/OGWG.aspx</a:t>
            </a:r>
            <a:r>
              <a:rPr lang="en-US" dirty="0"/>
              <a:t> </a:t>
            </a:r>
          </a:p>
          <a:p>
            <a:r>
              <a:rPr lang="en-US" dirty="0"/>
              <a:t>Current Tasks/Projects</a:t>
            </a:r>
          </a:p>
          <a:p>
            <a:pPr lvl="1"/>
            <a:r>
              <a:rPr lang="en-US" dirty="0"/>
              <a:t> Road Map Phase II:</a:t>
            </a:r>
          </a:p>
          <a:p>
            <a:pPr lvl="2"/>
            <a:r>
              <a:rPr lang="en-US" dirty="0"/>
              <a:t>Task 1: 2014 Base Year O&amp;G Emissions Inventory</a:t>
            </a:r>
          </a:p>
          <a:p>
            <a:pPr lvl="2"/>
            <a:r>
              <a:rPr lang="en-US" dirty="0"/>
              <a:t>Task 2: 2028 Forecast O&amp;G Emissions Inventory (based on 2023)</a:t>
            </a:r>
          </a:p>
          <a:p>
            <a:pPr lvl="3"/>
            <a:r>
              <a:rPr lang="en-US" dirty="0"/>
              <a:t>will include on-the-books (OTB) and on-the-way (OTW) controls</a:t>
            </a:r>
          </a:p>
        </p:txBody>
      </p:sp>
    </p:spTree>
    <p:extLst>
      <p:ext uri="{BB962C8B-B14F-4D97-AF65-F5344CB8AC3E}">
        <p14:creationId xmlns:p14="http://schemas.microsoft.com/office/powerpoint/2010/main" val="19454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4782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Status Report for Oil and Gas Work Group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7232" y="1000773"/>
          <a:ext cx="11957537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3345">
                  <a:extLst>
                    <a:ext uri="{9D8B030D-6E8A-4147-A177-3AD203B41FA5}">
                      <a16:colId xmlns:a16="http://schemas.microsoft.com/office/drawing/2014/main" val="3953714735"/>
                    </a:ext>
                  </a:extLst>
                </a:gridCol>
                <a:gridCol w="3554192">
                  <a:extLst>
                    <a:ext uri="{9D8B030D-6E8A-4147-A177-3AD203B41FA5}">
                      <a16:colId xmlns:a16="http://schemas.microsoft.com/office/drawing/2014/main" val="742248263"/>
                    </a:ext>
                  </a:extLst>
                </a:gridCol>
              </a:tblGrid>
              <a:tr h="265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Task 1: 2014 Base Year O&amp;G Emissions Inventory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128363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Approach: Contractor (Ramboll) performing work on following tasks: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b="1" u="sng" dirty="0">
                          <a:solidFill>
                            <a:schemeClr val="tx1"/>
                          </a:solidFill>
                        </a:rPr>
                        <a:t>Status/Deliverables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45834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Inventory Compilation, Reconciliation, Data Gaps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hlinkClick r:id="rId2"/>
                        </a:rPr>
                        <a:t>Spreadsheet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WG Discussion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8/14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54960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2014 O&amp;G Activity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hlinkClick r:id="rId3"/>
                        </a:rPr>
                        <a:t>Spreadsheet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WG Discussion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8/14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850439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Identify Emission Factors and Speciation Profiles for Oil and Gas Sources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PMT Discussion 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2779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State and industry survey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OGWG 10/9, PMT 9/28 &amp; 10/30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WESTAR Council 10/10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891812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Technical Improvements and Reporting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PMT Discussion 8/20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7894856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SMOKE-ready Emission Inventory Files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No work yet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339884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Milestones: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992059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Sept. 2018 – Literature review PowerPoint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993395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Oct. 2018 – Survey finalized to send out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261343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Apr. 2019 – SMOKE-ready 2014 O&amp;G emissions inventory files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671378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Coordination and Next Steps: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155493"/>
                  </a:ext>
                </a:extLst>
              </a:tr>
              <a:tr h="230462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Assistance needed from States to complete survey (coordinate with local industry if needed)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22516"/>
                  </a:ext>
                </a:extLst>
              </a:tr>
              <a:tr h="230462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OGWG and Project Management Team (PMT) review of draft work products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3438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03599" y="6500776"/>
            <a:ext cx="2588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* Posted on OGWG webpage</a:t>
            </a:r>
          </a:p>
        </p:txBody>
      </p:sp>
    </p:spTree>
    <p:extLst>
      <p:ext uri="{BB962C8B-B14F-4D97-AF65-F5344CB8AC3E}">
        <p14:creationId xmlns:p14="http://schemas.microsoft.com/office/powerpoint/2010/main" val="9921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Survey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591" y="1143000"/>
            <a:ext cx="10932818" cy="5033964"/>
          </a:xfrm>
        </p:spPr>
        <p:txBody>
          <a:bodyPr/>
          <a:lstStyle/>
          <a:p>
            <a:r>
              <a:rPr lang="en-US" dirty="0" smtClean="0"/>
              <a:t>Survey will be filled-out in two phases</a:t>
            </a:r>
          </a:p>
          <a:p>
            <a:pPr lvl="1"/>
            <a:r>
              <a:rPr lang="en-US" dirty="0" smtClean="0"/>
              <a:t>Phase 1:  Agencies fill-out survey based on internal data sets</a:t>
            </a:r>
          </a:p>
          <a:p>
            <a:pPr lvl="1"/>
            <a:r>
              <a:rPr lang="en-US" dirty="0" smtClean="0"/>
              <a:t>Phase 2:  Operators </a:t>
            </a:r>
            <a:r>
              <a:rPr lang="en-US" dirty="0"/>
              <a:t>fill-out survey (top 3-5 operators in each </a:t>
            </a:r>
            <a:r>
              <a:rPr lang="en-US" dirty="0" smtClean="0"/>
              <a:t>basin)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91" y="2519134"/>
            <a:ext cx="10932818" cy="37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4782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Status Report for Oil and Gas Work Group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06837" y="1000773"/>
          <a:ext cx="11638017" cy="5093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9770">
                  <a:extLst>
                    <a:ext uri="{9D8B030D-6E8A-4147-A177-3AD203B41FA5}">
                      <a16:colId xmlns:a16="http://schemas.microsoft.com/office/drawing/2014/main" val="3953714735"/>
                    </a:ext>
                  </a:extLst>
                </a:gridCol>
                <a:gridCol w="2538247">
                  <a:extLst>
                    <a:ext uri="{9D8B030D-6E8A-4147-A177-3AD203B41FA5}">
                      <a16:colId xmlns:a16="http://schemas.microsoft.com/office/drawing/2014/main" val="742248263"/>
                    </a:ext>
                  </a:extLst>
                </a:gridCol>
              </a:tblGrid>
              <a:tr h="265918">
                <a:tc gridSpan="2"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Task 2: Forecast 2028 (OTB &amp; OTW Controls) Oil &amp; Gas Emissions Inventory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6128363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Approach: Contractor (Ramboll) performing work on following tasks: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u="sng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45834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Identify historic growth, supply, demand, and production decline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update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954960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Identify a Range of Forecast Year Oil and Gas Scenarios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“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850439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Identify Rule Penetration and Effectiveness for Oil and Gas Sources:  </a:t>
                      </a:r>
                    </a:p>
                    <a:p>
                      <a:pPr lvl="1"/>
                      <a:r>
                        <a:rPr lang="en-US" dirty="0"/>
                        <a:t>                 National, State, Local, Tribal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“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2779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Implement Regionally-Consistent 2028 Forecast (OTB &amp; OTW controls) Emissions Inventory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“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891812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SMOKE-ready Emission Inventory Files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“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339884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Milestones: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992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May 2019 – Final Report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993395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June 2019 – SMOKE-ready 2028 O&amp;G emissions inventory files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261343"/>
                  </a:ext>
                </a:extLst>
              </a:tr>
              <a:tr h="230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Coordination and Next Steps: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155493"/>
                  </a:ext>
                </a:extLst>
              </a:tr>
              <a:tr h="460924">
                <a:tc grid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OGWG and Project Management Team (PMT) review of draft work products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22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358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5238"/>
            <a:ext cx="9144000" cy="1655762"/>
          </a:xfrm>
        </p:spPr>
        <p:txBody>
          <a:bodyPr/>
          <a:lstStyle/>
          <a:p>
            <a:pPr algn="l"/>
            <a:r>
              <a:rPr lang="en-US" sz="3600" dirty="0" smtClean="0"/>
              <a:t>Regional Technical Operations Work </a:t>
            </a:r>
            <a:r>
              <a:rPr lang="en-US" sz="3600" dirty="0"/>
              <a:t>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2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RTOWG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Co-Chairs:  </a:t>
            </a:r>
          </a:p>
          <a:p>
            <a:pPr lvl="1"/>
            <a:r>
              <a:rPr lang="en-US" dirty="0"/>
              <a:t>Gail </a:t>
            </a:r>
            <a:r>
              <a:rPr lang="en-US" dirty="0" err="1"/>
              <a:t>Tonnesen</a:t>
            </a:r>
            <a:r>
              <a:rPr lang="en-US" dirty="0"/>
              <a:t> (EPA R8)</a:t>
            </a:r>
          </a:p>
          <a:p>
            <a:pPr lvl="1"/>
            <a:r>
              <a:rPr lang="en-US" dirty="0"/>
              <a:t>Kevin Briggs (CO CDPHE)</a:t>
            </a:r>
          </a:p>
          <a:p>
            <a:pPr lvl="1"/>
            <a:r>
              <a:rPr lang="en-US" dirty="0"/>
              <a:t>Mike </a:t>
            </a:r>
            <a:r>
              <a:rPr lang="en-US" dirty="0" err="1"/>
              <a:t>Barna</a:t>
            </a:r>
            <a:r>
              <a:rPr lang="en-US" dirty="0"/>
              <a:t> (NPS ARD)</a:t>
            </a:r>
          </a:p>
          <a:p>
            <a:r>
              <a:rPr lang="en-US" dirty="0"/>
              <a:t>Call Schedule: </a:t>
            </a:r>
          </a:p>
          <a:p>
            <a:pPr lvl="1"/>
            <a:r>
              <a:rPr lang="en-US" dirty="0"/>
              <a:t>Next call: </a:t>
            </a:r>
            <a:r>
              <a:rPr lang="en-US" dirty="0" smtClean="0"/>
              <a:t>11/15/18</a:t>
            </a:r>
            <a:endParaRPr lang="en-US" dirty="0"/>
          </a:p>
          <a:p>
            <a:pPr lvl="1"/>
            <a:r>
              <a:rPr lang="en-US" dirty="0" smtClean="0"/>
              <a:t>RTOWG </a:t>
            </a:r>
            <a:r>
              <a:rPr lang="en-US" dirty="0"/>
              <a:t>co-chairs participating in other workgroup calls</a:t>
            </a:r>
          </a:p>
          <a:p>
            <a:r>
              <a:rPr lang="en-US" dirty="0" smtClean="0"/>
              <a:t>Website</a:t>
            </a:r>
            <a:r>
              <a:rPr lang="en-US" dirty="0"/>
              <a:t>:  </a:t>
            </a:r>
          </a:p>
          <a:p>
            <a:pPr lvl="1"/>
            <a:r>
              <a:rPr lang="en-US" dirty="0">
                <a:hlinkClick r:id="rId2"/>
              </a:rPr>
              <a:t>http://www.wrapair2.org/RTOWG.aspx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2018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Status Report for 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Western regional modeling platform RFP review</a:t>
            </a:r>
          </a:p>
          <a:p>
            <a:pPr lvl="1"/>
            <a:r>
              <a:rPr lang="en-US" dirty="0" smtClean="0"/>
              <a:t>Approach</a:t>
            </a:r>
            <a:endParaRPr lang="en-US" dirty="0"/>
          </a:p>
          <a:p>
            <a:pPr lvl="2"/>
            <a:r>
              <a:rPr lang="en-US" dirty="0" smtClean="0"/>
              <a:t>Overview of tasks in RFP for development of 2014 modeling system</a:t>
            </a:r>
          </a:p>
          <a:p>
            <a:pPr lvl="1"/>
            <a:r>
              <a:rPr lang="en-US" dirty="0" smtClean="0"/>
              <a:t>Status</a:t>
            </a:r>
            <a:endParaRPr lang="en-US" dirty="0"/>
          </a:p>
          <a:p>
            <a:pPr lvl="2"/>
            <a:r>
              <a:rPr lang="en-US" dirty="0" smtClean="0"/>
              <a:t>Review call 10/3/18</a:t>
            </a:r>
          </a:p>
          <a:p>
            <a:pPr lvl="1"/>
            <a:r>
              <a:rPr lang="en-US" dirty="0" smtClean="0"/>
              <a:t>Milestones</a:t>
            </a:r>
            <a:endParaRPr lang="en-US" dirty="0"/>
          </a:p>
          <a:p>
            <a:pPr lvl="2"/>
            <a:r>
              <a:rPr lang="en-US" dirty="0" smtClean="0"/>
              <a:t>Second review call 11/2/18</a:t>
            </a:r>
            <a:endParaRPr lang="en-US" dirty="0"/>
          </a:p>
          <a:p>
            <a:pPr lvl="1"/>
            <a:r>
              <a:rPr lang="en-US" dirty="0"/>
              <a:t>Coordination and Next Steps </a:t>
            </a:r>
          </a:p>
          <a:p>
            <a:pPr lvl="2"/>
            <a:r>
              <a:rPr lang="en-US" dirty="0" smtClean="0"/>
              <a:t>Finalize tasks in RFP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55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Status Report for 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Regional Haze NASA HAQAST project</a:t>
            </a:r>
            <a:endParaRPr lang="en-US" dirty="0"/>
          </a:p>
          <a:p>
            <a:pPr lvl="1"/>
            <a:r>
              <a:rPr lang="en-US" dirty="0"/>
              <a:t>Approach</a:t>
            </a:r>
          </a:p>
          <a:p>
            <a:pPr lvl="2"/>
            <a:r>
              <a:rPr lang="en-US" dirty="0" smtClean="0"/>
              <a:t>Use of satellite products to address issues relevant to regional haze</a:t>
            </a:r>
          </a:p>
          <a:p>
            <a:pPr lvl="1"/>
            <a:r>
              <a:rPr lang="en-US" dirty="0" smtClean="0"/>
              <a:t>Status</a:t>
            </a:r>
            <a:endParaRPr lang="en-US" dirty="0"/>
          </a:p>
          <a:p>
            <a:pPr lvl="2"/>
            <a:r>
              <a:rPr lang="en-US" dirty="0" smtClean="0"/>
              <a:t>Initial coordination call 10/29/18</a:t>
            </a:r>
          </a:p>
          <a:p>
            <a:pPr lvl="1"/>
            <a:r>
              <a:rPr lang="en-US" dirty="0" smtClean="0"/>
              <a:t>Milestones</a:t>
            </a:r>
            <a:endParaRPr lang="en-US" dirty="0"/>
          </a:p>
          <a:p>
            <a:pPr lvl="2"/>
            <a:r>
              <a:rPr lang="en-US" dirty="0" smtClean="0"/>
              <a:t>(see following slide)</a:t>
            </a:r>
            <a:endParaRPr lang="en-US" dirty="0"/>
          </a:p>
          <a:p>
            <a:pPr lvl="1"/>
            <a:r>
              <a:rPr lang="en-US" dirty="0"/>
              <a:t>Coordination and Next Steps </a:t>
            </a:r>
          </a:p>
          <a:p>
            <a:pPr lvl="2"/>
            <a:r>
              <a:rPr lang="en-US" dirty="0" smtClean="0"/>
              <a:t>Monthly team 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79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Status Report for 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milestones for </a:t>
            </a:r>
            <a:r>
              <a:rPr lang="en-US" dirty="0"/>
              <a:t>Regional Haze NASA HAQAST </a:t>
            </a:r>
            <a:r>
              <a:rPr lang="en-US" dirty="0" smtClean="0"/>
              <a:t>project</a:t>
            </a:r>
            <a:endParaRPr lang="en-US" dirty="0"/>
          </a:p>
          <a:p>
            <a:pPr lvl="1"/>
            <a:r>
              <a:rPr lang="en-US" dirty="0" smtClean="0"/>
              <a:t>(</a:t>
            </a:r>
            <a:r>
              <a:rPr lang="en-US" dirty="0"/>
              <a:t>Tong) Dust – </a:t>
            </a:r>
            <a:r>
              <a:rPr lang="en-US" dirty="0" err="1"/>
              <a:t>wordview</a:t>
            </a:r>
            <a:r>
              <a:rPr lang="en-US" dirty="0"/>
              <a:t> tutorial on how to plot up dust events 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/>
              <a:t>Zondlo</a:t>
            </a:r>
            <a:r>
              <a:rPr lang="en-US" dirty="0"/>
              <a:t>) Ammonia – regional maps showing spatial variations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/>
              <a:t>Henze</a:t>
            </a:r>
            <a:r>
              <a:rPr lang="en-US" dirty="0"/>
              <a:t>) Trends in NO2 – looking at Southwest/Mexico including TX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Fiore) Satellite analysis of international transport from Canada to NE US 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Fiore/Duncan) Overview of information regarding international emission trends already available at </a:t>
            </a:r>
            <a:r>
              <a:rPr lang="en-US" u="sng" dirty="0">
                <a:hlinkClick r:id="rId2"/>
              </a:rPr>
              <a:t>https://airquality.gsfc.nasa.gov</a:t>
            </a:r>
            <a:r>
              <a:rPr lang="en-US" u="sng" dirty="0" smtClean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26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Status Report for 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Background ozone NASA HAQAST project</a:t>
            </a:r>
            <a:endParaRPr lang="en-US" dirty="0"/>
          </a:p>
          <a:p>
            <a:pPr lvl="1"/>
            <a:r>
              <a:rPr lang="en-US" dirty="0"/>
              <a:t>Approach</a:t>
            </a:r>
          </a:p>
          <a:p>
            <a:pPr lvl="2"/>
            <a:r>
              <a:rPr lang="en-US" dirty="0" smtClean="0"/>
              <a:t>Use of satellite products to address issues relevant to background ozone</a:t>
            </a:r>
          </a:p>
          <a:p>
            <a:pPr lvl="3"/>
            <a:r>
              <a:rPr lang="en-US" dirty="0"/>
              <a:t>Accurate specification of boundary conditions for regulatory air quality </a:t>
            </a:r>
            <a:r>
              <a:rPr lang="en-US" dirty="0" smtClean="0"/>
              <a:t>and</a:t>
            </a:r>
          </a:p>
          <a:p>
            <a:pPr lvl="3"/>
            <a:r>
              <a:rPr lang="en-US" dirty="0" smtClean="0"/>
              <a:t>health modeling</a:t>
            </a:r>
          </a:p>
          <a:p>
            <a:pPr lvl="3"/>
            <a:r>
              <a:rPr lang="en-US" dirty="0" smtClean="0"/>
              <a:t>Reliable </a:t>
            </a:r>
            <a:r>
              <a:rPr lang="en-US" dirty="0"/>
              <a:t>estimates of ozone attributable to background sources, </a:t>
            </a:r>
            <a:r>
              <a:rPr lang="en-US" dirty="0" smtClean="0"/>
              <a:t>including separate </a:t>
            </a:r>
            <a:r>
              <a:rPr lang="en-US" dirty="0"/>
              <a:t>quantification of natural ozone and that transported from </a:t>
            </a:r>
            <a:r>
              <a:rPr lang="en-US" dirty="0" smtClean="0"/>
              <a:t>other nations</a:t>
            </a:r>
            <a:r>
              <a:rPr lang="en-US" dirty="0"/>
              <a:t>, particularly during high-ozone episodes</a:t>
            </a:r>
            <a:endParaRPr lang="en-US" dirty="0" smtClean="0"/>
          </a:p>
          <a:p>
            <a:pPr lvl="1"/>
            <a:r>
              <a:rPr lang="en-US" dirty="0" smtClean="0"/>
              <a:t>Status</a:t>
            </a:r>
            <a:endParaRPr lang="en-US" dirty="0"/>
          </a:p>
          <a:p>
            <a:pPr lvl="2"/>
            <a:r>
              <a:rPr lang="en-US" dirty="0" smtClean="0"/>
              <a:t>Slides, notes on google drive</a:t>
            </a:r>
          </a:p>
          <a:p>
            <a:pPr lvl="2"/>
            <a:r>
              <a:rPr lang="en-US" dirty="0" smtClean="0"/>
              <a:t>Initial coordination call 10/11/18</a:t>
            </a:r>
          </a:p>
          <a:p>
            <a:pPr lvl="1"/>
            <a:r>
              <a:rPr lang="en-US" dirty="0" smtClean="0"/>
              <a:t>Milestones</a:t>
            </a:r>
          </a:p>
          <a:p>
            <a:pPr lvl="2"/>
            <a:r>
              <a:rPr lang="en-US" dirty="0" smtClean="0"/>
              <a:t>(see following slide)</a:t>
            </a:r>
            <a:endParaRPr lang="en-US" dirty="0"/>
          </a:p>
          <a:p>
            <a:pPr lvl="1"/>
            <a:r>
              <a:rPr lang="en-US" dirty="0" smtClean="0"/>
              <a:t>Coordination </a:t>
            </a:r>
            <a:r>
              <a:rPr lang="en-US" dirty="0"/>
              <a:t>and Next Steps </a:t>
            </a:r>
          </a:p>
          <a:p>
            <a:pPr lvl="2"/>
            <a:r>
              <a:rPr lang="en-US" dirty="0" smtClean="0"/>
              <a:t>Next call 11/7/18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9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27" y="258712"/>
            <a:ext cx="2421989" cy="323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5238"/>
            <a:ext cx="9144000" cy="1655762"/>
          </a:xfrm>
        </p:spPr>
        <p:txBody>
          <a:bodyPr/>
          <a:lstStyle/>
          <a:p>
            <a:pPr algn="l"/>
            <a:r>
              <a:rPr lang="en-US" sz="3600" dirty="0"/>
              <a:t>Tribal Data Work Group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88" y="461734"/>
            <a:ext cx="45148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961" y="461734"/>
            <a:ext cx="3297716" cy="284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75" y="3249059"/>
            <a:ext cx="3760624" cy="347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334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Status Report for RTOWG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milestones for background ozone NASA HAQAST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85" t="47971" r="31919" b="27102"/>
          <a:stretch/>
        </p:blipFill>
        <p:spPr>
          <a:xfrm>
            <a:off x="1250236" y="2668385"/>
            <a:ext cx="9405351" cy="36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3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5238"/>
            <a:ext cx="9144000" cy="1655762"/>
          </a:xfrm>
        </p:spPr>
        <p:txBody>
          <a:bodyPr/>
          <a:lstStyle/>
          <a:p>
            <a:pPr algn="l"/>
            <a:r>
              <a:rPr lang="en-US" sz="3600" dirty="0" smtClean="0"/>
              <a:t>Regional Haze Planning Work </a:t>
            </a:r>
            <a:r>
              <a:rPr lang="en-US" sz="3600" dirty="0"/>
              <a:t>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32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417835"/>
            <a:ext cx="11471564" cy="5311738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Co-Chairs: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smtClean="0"/>
              <a:t>Tina Suarez-Murias (CARB</a:t>
            </a:r>
            <a:r>
              <a:rPr lang="en-US" dirty="0"/>
              <a:t>) &amp; Jay Baker (UT DEQ)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Call Schedule:  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Tuesday every even </a:t>
            </a:r>
            <a:r>
              <a:rPr lang="en-US" dirty="0" smtClean="0"/>
              <a:t>month, noon-2PM Mountain Time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Website: </a:t>
            </a:r>
            <a:r>
              <a:rPr lang="en-US" dirty="0" smtClean="0"/>
              <a:t>		 </a:t>
            </a:r>
            <a:r>
              <a:rPr lang="en-US" dirty="0" smtClean="0">
                <a:hlinkClick r:id="rId3"/>
              </a:rPr>
              <a:t>https://www.wrapair2.org/RHPWG.aspx</a:t>
            </a:r>
            <a:endParaRPr lang="en-US" dirty="0" smtClean="0"/>
          </a:p>
          <a:p>
            <a:pPr>
              <a:spcBef>
                <a:spcPts val="1200"/>
              </a:spcBef>
              <a:buFont typeface="Symbol" panose="05050102010706020507" pitchFamily="18" charset="2"/>
              <a:buChar char="*"/>
            </a:pPr>
            <a:endParaRPr lang="en-US" sz="10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Current Activities &amp; Questions: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Reviewing Deliverables against Work Plan Timing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Evaluating Work Group and Subcommittee Coordination, Overlap, and Roles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Figuring out what is needed for TSC Meeting December 4-6, 2018 in Salt Lake City vs. what to cover in December bi-monthly conference call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Transition to training for tool (deliverable) use and SIP writing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5583" y="281947"/>
            <a:ext cx="10515600" cy="915264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Regional Haze Planning Work Group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49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1849" y="188973"/>
            <a:ext cx="10515600" cy="915264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Regional Haze Planning Work Group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60399" y="1231899"/>
          <a:ext cx="10858499" cy="5408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0877">
                  <a:extLst>
                    <a:ext uri="{9D8B030D-6E8A-4147-A177-3AD203B41FA5}">
                      <a16:colId xmlns:a16="http://schemas.microsoft.com/office/drawing/2014/main" val="3093736391"/>
                    </a:ext>
                  </a:extLst>
                </a:gridCol>
                <a:gridCol w="2485921">
                  <a:extLst>
                    <a:ext uri="{9D8B030D-6E8A-4147-A177-3AD203B41FA5}">
                      <a16:colId xmlns:a16="http://schemas.microsoft.com/office/drawing/2014/main" val="1786401657"/>
                    </a:ext>
                  </a:extLst>
                </a:gridCol>
                <a:gridCol w="2684793">
                  <a:extLst>
                    <a:ext uri="{9D8B030D-6E8A-4147-A177-3AD203B41FA5}">
                      <a16:colId xmlns:a16="http://schemas.microsoft.com/office/drawing/2014/main" val="2525962768"/>
                    </a:ext>
                  </a:extLst>
                </a:gridCol>
                <a:gridCol w="4076908">
                  <a:extLst>
                    <a:ext uri="{9D8B030D-6E8A-4147-A177-3AD203B41FA5}">
                      <a16:colId xmlns:a16="http://schemas.microsoft.com/office/drawing/2014/main" val="1213875178"/>
                    </a:ext>
                  </a:extLst>
                </a:gridCol>
              </a:tblGrid>
              <a:tr h="3278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REGIONAL HAZE (</a:t>
                      </a:r>
                      <a:r>
                        <a:rPr lang="en-US" sz="1400" dirty="0" smtClean="0">
                          <a:effectLst/>
                        </a:rPr>
                        <a:t>2018 Tasks)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 PROGRESS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 DO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ISSUES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extLst>
                  <a:ext uri="{0D108BD9-81ED-4DB2-BD59-A6C34878D82A}">
                    <a16:rowId xmlns:a16="http://schemas.microsoft.com/office/drawing/2014/main" val="1978785370"/>
                  </a:ext>
                </a:extLst>
              </a:tr>
              <a:tr h="1024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Monitor Data Analysis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-Alternatives Analysis for MID Selection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-New Natural Conditions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-Glide Path Recalculation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-Trends Analysis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-States do Species Focus by Site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tc>
                  <a:txBody>
                    <a:bodyPr/>
                    <a:lstStyle/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-EPA Finalizing Tracking Guidance &amp; Natural Conditions versus Subcommittee Analysis</a:t>
                      </a:r>
                    </a:p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-Awaiting Patching/Substitution for Missing Data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extLst>
                  <a:ext uri="{0D108BD9-81ED-4DB2-BD59-A6C34878D82A}">
                    <a16:rowId xmlns:a16="http://schemas.microsoft.com/office/drawing/2014/main" val="915478512"/>
                  </a:ext>
                </a:extLst>
              </a:tr>
              <a:tr h="10244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Emission Inventory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-States Confirmed 2014 </a:t>
                      </a:r>
                      <a:r>
                        <a:rPr lang="en-US" sz="1400" dirty="0" smtClean="0">
                          <a:effectLst/>
                        </a:rPr>
                        <a:t>Inventories </a:t>
                      </a:r>
                      <a:r>
                        <a:rPr lang="en-US" sz="1400" dirty="0">
                          <a:effectLst/>
                        </a:rPr>
                        <a:t>for most categories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-Oil &amp; Gas (Spring 2019)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-Smoke &amp; Fire (Spring 2019)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-2028 Forecast and Trends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tc>
                  <a:txBody>
                    <a:bodyPr/>
                    <a:lstStyle/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-Using EPA 2028 forecast from 2016 vs. 2014</a:t>
                      </a:r>
                    </a:p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-Multi-year Average Categories</a:t>
                      </a:r>
                    </a:p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-Boundary Conditions &amp; International Emissions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extLst>
                  <a:ext uri="{0D108BD9-81ED-4DB2-BD59-A6C34878D82A}">
                    <a16:rowId xmlns:a16="http://schemas.microsoft.com/office/drawing/2014/main" val="2600853398"/>
                  </a:ext>
                </a:extLst>
              </a:tr>
              <a:tr h="8195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Air Quality Modeling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-Developing Categories for Source Apportionment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tc>
                  <a:txBody>
                    <a:bodyPr/>
                    <a:lstStyle/>
                    <a:p>
                      <a:pPr marL="0" marR="0" indent="-44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-Average multi-year categories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-2014 Meteorology Model</a:t>
                      </a:r>
                    </a:p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-Calculating RRF with MIDs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tc>
                  <a:txBody>
                    <a:bodyPr/>
                    <a:lstStyle/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-Interplay of RHPWG &amp; RTOWG for RH modeling</a:t>
                      </a:r>
                    </a:p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-Reconciling work with EPA modeling</a:t>
                      </a:r>
                    </a:p>
                    <a:p>
                      <a:pPr marL="0" marR="0" indent="-571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-Is WEP affordable?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extLst>
                  <a:ext uri="{0D108BD9-81ED-4DB2-BD59-A6C34878D82A}">
                    <a16:rowId xmlns:a16="http://schemas.microsoft.com/office/drawing/2014/main" val="799995673"/>
                  </a:ext>
                </a:extLst>
              </a:tr>
              <a:tr h="614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Source Analysis for Controls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-Screening Protocol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tc>
                  <a:txBody>
                    <a:bodyPr/>
                    <a:lstStyle/>
                    <a:p>
                      <a:pPr marL="0" marR="0" indent="-44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-Visibility as a Fifth Factor</a:t>
                      </a:r>
                    </a:p>
                    <a:p>
                      <a:pPr marL="0" marR="0" indent="-44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-Control Option “Clearinghouse”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-States must do their own Analysis and have Emissions Reductions results by Fall 2019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extLst>
                  <a:ext uri="{0D108BD9-81ED-4DB2-BD59-A6C34878D82A}">
                    <a16:rowId xmlns:a16="http://schemas.microsoft.com/office/drawing/2014/main" val="3678466871"/>
                  </a:ext>
                </a:extLst>
              </a:tr>
              <a:tr h="614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Shared Database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-TSS v.2 in development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-First Training Webinar Oct. 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tc>
                  <a:txBody>
                    <a:bodyPr/>
                    <a:lstStyle/>
                    <a:p>
                      <a:pPr marL="0" marR="0" indent="-44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-Assist Contractor with support Documents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-“Freezing” Data for Planning Purposes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-Storing &amp; Linking Reference Materials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extLst>
                  <a:ext uri="{0D108BD9-81ED-4DB2-BD59-A6C34878D82A}">
                    <a16:rowId xmlns:a16="http://schemas.microsoft.com/office/drawing/2014/main" val="4051132260"/>
                  </a:ext>
                </a:extLst>
              </a:tr>
              <a:tr h="8195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Consultation &amp; Coordination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 anchor="ctr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-White Paper on Protocols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tc>
                  <a:txBody>
                    <a:bodyPr/>
                    <a:lstStyle/>
                    <a:p>
                      <a:pPr marL="0" marR="0" indent="-44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-Coordinate Training Modules</a:t>
                      </a:r>
                    </a:p>
                    <a:p>
                      <a:pPr marL="0" marR="0" indent="-44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-Contacts &amp; Links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tc>
                  <a:txBody>
                    <a:bodyPr/>
                    <a:lstStyle/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-Will Timeline &amp; Work Plan help pace progress</a:t>
                      </a:r>
                    </a:p>
                    <a:p>
                      <a:pPr marL="0" marR="0" indent="-4508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-Nexus between Tools, Training, &amp; SIP Production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12" marR="66512" marT="0" marB="0"/>
                </a:tc>
                <a:extLst>
                  <a:ext uri="{0D108BD9-81ED-4DB2-BD59-A6C34878D82A}">
                    <a16:rowId xmlns:a16="http://schemas.microsoft.com/office/drawing/2014/main" val="88395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0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212"/>
            <a:ext cx="10515600" cy="1072442"/>
          </a:xfr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Regional Haze Planning </a:t>
            </a:r>
            <a:r>
              <a:rPr lang="en-US" b="1" dirty="0"/>
              <a:t>Work Group</a:t>
            </a:r>
            <a:br>
              <a:rPr lang="en-US" b="1" dirty="0"/>
            </a:br>
            <a:r>
              <a:rPr lang="en-US" sz="3600" dirty="0" smtClean="0"/>
              <a:t>Monitoring </a:t>
            </a:r>
            <a:r>
              <a:rPr lang="en-US" sz="3600" dirty="0"/>
              <a:t>Data &amp; Glide </a:t>
            </a:r>
            <a:r>
              <a:rPr lang="en-US" sz="3600" dirty="0" smtClean="0"/>
              <a:t>Path </a:t>
            </a:r>
            <a:r>
              <a:rPr lang="en-US" sz="3600" dirty="0"/>
              <a:t>Status </a:t>
            </a:r>
            <a:r>
              <a:rPr lang="en-US" sz="3600" dirty="0" smtClean="0"/>
              <a:t>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204654"/>
            <a:ext cx="10756900" cy="565334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 smtClean="0"/>
              <a:t>Approach</a:t>
            </a:r>
            <a:endParaRPr lang="en-US" sz="3200" b="1" dirty="0"/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900" dirty="0" smtClean="0"/>
              <a:t>Evaluate </a:t>
            </a:r>
            <a:r>
              <a:rPr lang="en-US" sz="2900" dirty="0"/>
              <a:t>proposed EPA tracking metric </a:t>
            </a:r>
            <a:r>
              <a:rPr lang="en-US" sz="2900" dirty="0" smtClean="0"/>
              <a:t>with alternative </a:t>
            </a:r>
            <a:r>
              <a:rPr lang="en-US" sz="2900" dirty="0"/>
              <a:t>extreme </a:t>
            </a:r>
            <a:r>
              <a:rPr lang="en-US" sz="2900" dirty="0" smtClean="0"/>
              <a:t>episodic </a:t>
            </a:r>
            <a:r>
              <a:rPr lang="en-US" sz="2900" dirty="0"/>
              <a:t>event (</a:t>
            </a:r>
            <a:r>
              <a:rPr lang="en-US" sz="2900" dirty="0" smtClean="0"/>
              <a:t>E3) thresholds and other options for selecting the 20% Most Impaired Days (MID) in the west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900" dirty="0" smtClean="0"/>
              <a:t>Set up Excel spreadsheet and R </a:t>
            </a:r>
            <a:r>
              <a:rPr lang="en-US" sz="2900" dirty="0"/>
              <a:t>code analysis </a:t>
            </a:r>
            <a:r>
              <a:rPr lang="en-US" sz="2900" dirty="0" smtClean="0"/>
              <a:t>to test variables on 26 representative IMPROVE sites, which each State can use to analyze their IMPROVE sites using FED dataset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900" dirty="0" smtClean="0"/>
              <a:t>Develop methodologies for evaluating Natural Condition alternative estimation techniques for future testing </a:t>
            </a:r>
            <a:endParaRPr lang="en-US" sz="29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/>
              <a:t>Status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900" dirty="0" smtClean="0"/>
              <a:t>Prepared draft list of alternative approaches to MID metric with pros and cons for each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900" dirty="0" smtClean="0"/>
              <a:t>Contractor support to develop data substitution methodologies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900" dirty="0" smtClean="0"/>
              <a:t>Exploring ideas for natural condition estimation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900" dirty="0" smtClean="0"/>
              <a:t>Updating data evaluation tools to include 2017 datasets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900" dirty="0"/>
              <a:t>Preparing </a:t>
            </a:r>
            <a:r>
              <a:rPr lang="en-US" sz="2900" dirty="0" smtClean="0"/>
              <a:t>draft summary documentation </a:t>
            </a:r>
            <a:r>
              <a:rPr lang="en-US" sz="2900" dirty="0"/>
              <a:t>of </a:t>
            </a:r>
            <a:r>
              <a:rPr lang="en-US" sz="2900" dirty="0" smtClean="0"/>
              <a:t>work completed to date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 smtClean="0"/>
              <a:t>Milestones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Subcommittee summary document scheduled for release prior to Dec TSC meeting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900" dirty="0" smtClean="0"/>
              <a:t>Contractor to prepare report documenting data patching and data substitution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•"/>
            </a:pPr>
            <a:r>
              <a:rPr lang="en-US" sz="3200" b="1" dirty="0" smtClean="0"/>
              <a:t>Coordination </a:t>
            </a:r>
            <a:r>
              <a:rPr lang="en-US" sz="3200" b="1" dirty="0"/>
              <a:t>and Next Steps </a:t>
            </a:r>
            <a:r>
              <a:rPr lang="en-US" sz="3200" b="1" dirty="0" smtClean="0"/>
              <a:t>and Tasks</a:t>
            </a:r>
            <a:endParaRPr lang="en-US" sz="3200" b="1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900" dirty="0" smtClean="0"/>
              <a:t>Draft summary document for feedback </a:t>
            </a:r>
            <a:r>
              <a:rPr lang="en-US" sz="2900" dirty="0"/>
              <a:t>from </a:t>
            </a:r>
            <a:r>
              <a:rPr lang="en-US" sz="2900" dirty="0" smtClean="0"/>
              <a:t>RHPWG (all states, FLMs, tribes, EPA)</a:t>
            </a:r>
            <a:endParaRPr lang="en-US" sz="2900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900" dirty="0" smtClean="0"/>
              <a:t>Research methodologies for </a:t>
            </a:r>
            <a:r>
              <a:rPr lang="en-US" sz="2900" dirty="0"/>
              <a:t>Baseline </a:t>
            </a:r>
            <a:r>
              <a:rPr lang="en-US" sz="2900" dirty="0" smtClean="0"/>
              <a:t>and 2064 </a:t>
            </a:r>
            <a:r>
              <a:rPr lang="en-US" sz="2900" dirty="0"/>
              <a:t>Natural </a:t>
            </a:r>
            <a:r>
              <a:rPr lang="en-US" sz="2900" dirty="0" smtClean="0"/>
              <a:t>Conditions adjustment (Glide Path slope and endpoints)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900" dirty="0" smtClean="0"/>
              <a:t>Coordinate with Modeling and Emission Inventory subcommittee to determine metric needs for modeling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900" dirty="0" smtClean="0"/>
              <a:t>Roll out contractor data substitution recommendations to all States for review and feedback</a:t>
            </a:r>
          </a:p>
        </p:txBody>
      </p:sp>
    </p:spTree>
    <p:extLst>
      <p:ext uri="{BB962C8B-B14F-4D97-AF65-F5344CB8AC3E}">
        <p14:creationId xmlns:p14="http://schemas.microsoft.com/office/powerpoint/2010/main" val="36020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85830"/>
            <a:ext cx="10515600" cy="1460500"/>
          </a:xfrm>
          <a:gradFill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b="1" dirty="0"/>
              <a:t>Regional Haze Planning Work Group</a:t>
            </a:r>
            <a:br>
              <a:rPr lang="en-US" b="1" dirty="0"/>
            </a:br>
            <a:r>
              <a:rPr lang="en-US" sz="3600" dirty="0"/>
              <a:t>Shared Database Status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46330"/>
            <a:ext cx="11120719" cy="52116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Approach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Assure that publically accessible database has useful information for states to use in SIP preparation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Work with CIRA contacts to share state needs and evaluate design of TSS v.2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Status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Reviewing Haze Analysis Tools on draft TSS v.2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Comments compiled for CIRA collaborator’s monthly response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Developing documents for eventual resource links on TSS v.2 (coordinate with other subcommittees)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Milestones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Haze Analysis Tools, although still draft, should be helpful to states now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TSS v.2 Progress Report Webinar presented October 5, 2018 </a:t>
            </a:r>
            <a:r>
              <a:rPr lang="en-US" sz="1800" dirty="0"/>
              <a:t>(recording available at </a:t>
            </a:r>
            <a:r>
              <a:rPr lang="en-US" sz="1800" dirty="0">
                <a:hlinkClick r:id="rId3"/>
              </a:rPr>
              <a:t>https://www.wrapair2.org/pdf/TSSv2Oct5_2018ProgressReport%20recording.mp4</a:t>
            </a:r>
            <a:r>
              <a:rPr lang="en-US" sz="1800" dirty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Draft glossary available on TSS v.2 – will be updated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Coordination and Next Steps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Working with RHPWG on coordinating documentation needs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400" dirty="0"/>
              <a:t>Expanded coordination with other subcommittees needed to ensure documentation needs are met with little (or no) overlap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Collaborators continue to develop updates for us to review – running list of most recent updates on home page of TSS v.2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400" dirty="0"/>
              <a:t>Subcommittee will continue to suggest improvements through the SC lead</a:t>
            </a:r>
          </a:p>
        </p:txBody>
      </p:sp>
    </p:spTree>
    <p:extLst>
      <p:ext uri="{BB962C8B-B14F-4D97-AF65-F5344CB8AC3E}">
        <p14:creationId xmlns:p14="http://schemas.microsoft.com/office/powerpoint/2010/main" val="3147013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9225"/>
            <a:ext cx="10515600" cy="1460500"/>
          </a:xfr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Regional Haze Planning </a:t>
            </a:r>
            <a:r>
              <a:rPr lang="en-US" b="1" dirty="0"/>
              <a:t>Work Group</a:t>
            </a:r>
            <a:br>
              <a:rPr lang="en-US" b="1" dirty="0"/>
            </a:br>
            <a:r>
              <a:rPr lang="en-US" sz="3600" dirty="0" smtClean="0"/>
              <a:t>Emissions Inventory &amp; Modeling Protocol Status Report</a:t>
            </a:r>
            <a:endParaRPr lang="en-US" sz="2700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01800"/>
            <a:ext cx="10515600" cy="49664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 smtClean="0"/>
              <a:t>Approach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100" dirty="0" smtClean="0"/>
              <a:t>Collect and collate emissions data from all states (2014 and future forecasts)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100" dirty="0" smtClean="0"/>
              <a:t>Photochemical modeling for CONUS western states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 smtClean="0"/>
              <a:t>Status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100" dirty="0"/>
              <a:t>State comments/revisions on emissions are being used to create documentation for the </a:t>
            </a:r>
            <a:r>
              <a:rPr lang="en-US" sz="2100" dirty="0" smtClean="0"/>
              <a:t>modeling contractor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100" dirty="0" smtClean="0"/>
              <a:t>Photochemical modeling contract reviewed before release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 smtClean="0"/>
              <a:t>Milestones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100" dirty="0" smtClean="0"/>
              <a:t>Identified categories needing further attention (unpaved road dust, unreported minor sources)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2014 NEI v2 and compiled revisions requested by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  <a:r>
              <a:rPr lang="en-US" sz="2100" dirty="0" smtClean="0"/>
              <a:t>                             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 smtClean="0"/>
              <a:t>Coordination and Next Steps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000" dirty="0" smtClean="0"/>
              <a:t>Set deadline to grid out 2014 inventory for regional photochemical modeling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000" dirty="0" smtClean="0"/>
              <a:t>Work with RTO Work Group to secure contractor for baseline and future year modeling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000" dirty="0" smtClean="0"/>
              <a:t>Get 2014 data from Oil &amp; Gas and Fire &amp; Smoke Work Groups model-ready by Spring 2019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2000" dirty="0" smtClean="0"/>
              <a:t>Coordinate with Fire &amp; Smoke Work Group on multi-year averages to use for future year modeling  </a:t>
            </a:r>
          </a:p>
        </p:txBody>
      </p:sp>
    </p:spTree>
    <p:extLst>
      <p:ext uri="{BB962C8B-B14F-4D97-AF65-F5344CB8AC3E}">
        <p14:creationId xmlns:p14="http://schemas.microsoft.com/office/powerpoint/2010/main" val="41971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809" y="268372"/>
            <a:ext cx="10515600" cy="1213249"/>
          </a:xfrm>
          <a:gradFill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Regional Haze Planning Work Group</a:t>
            </a:r>
            <a:br>
              <a:rPr lang="en-US" b="1" dirty="0" smtClean="0"/>
            </a:br>
            <a:r>
              <a:rPr lang="en-US" sz="3600" dirty="0" smtClean="0"/>
              <a:t>Control Measures Status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04" y="1722106"/>
            <a:ext cx="11510049" cy="5135894"/>
          </a:xfr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 smtClean="0"/>
              <a:t>Approach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Develop Reasonable Progress Protocol for States to identify and assess emissions reductions from Non-Mobile Anthropogenic Sources within their State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Develop means to demonstrate these reductions improve visibility in Class I Areas </a:t>
            </a:r>
            <a:endParaRPr lang="en-US" sz="1800" strike="sngStrike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Status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Interpret EPA proposed guidance for 80% of non-mobile anthropogenic sources (facility/unit/source category)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Propose screening tools to identify sources (e.g. generally focus on SO2, SO4, NOx, and PM pollutants &gt; 100 tpy; evaluate source emissions over distance from CIA: “Q/d &gt; x” and confirm sources with WRAP WEP analysis)</a:t>
            </a:r>
            <a:endParaRPr lang="en-US" sz="1800" strike="sngStrike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Milestones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Develop and circulate schedule for States’ input to other Work Groups and contractors (pending)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WRAP Reasonable Progress Source Identification and Analysis Protocol to be shared with RHPWG soon</a:t>
            </a:r>
          </a:p>
          <a:p>
            <a:pPr>
              <a:spcBef>
                <a:spcPts val="0"/>
              </a:spcBef>
            </a:pPr>
            <a:r>
              <a:rPr lang="en-US" sz="2400" b="1" dirty="0" smtClean="0"/>
              <a:t>Coordination and Next Steps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Circulate Screening Techniques “menu” as working draft to states for use as guidance selecting “target sources” 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Review four-factor methods and options; 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Work with other Work Groups on multi-year emissions averaging if needed for cost-benefit analysis or modeling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Reconcile Area Source Emissions categories vs. Stationary Source facilities with multiple units for control analysis</a:t>
            </a:r>
          </a:p>
          <a:p>
            <a:pPr lvl="1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 smtClean="0"/>
              <a:t>Determine needs for contractor assistance</a:t>
            </a:r>
          </a:p>
        </p:txBody>
      </p:sp>
    </p:spTree>
    <p:extLst>
      <p:ext uri="{BB962C8B-B14F-4D97-AF65-F5344CB8AC3E}">
        <p14:creationId xmlns:p14="http://schemas.microsoft.com/office/powerpoint/2010/main" val="1960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145"/>
            <a:ext cx="10515600" cy="1153091"/>
          </a:xfr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Regional Haze Planning Work Group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200" dirty="0"/>
              <a:t>Consultation and Coordination Status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240" y="1546788"/>
            <a:ext cx="10827521" cy="53112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Approach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Recommend a framework for State/State, State/Local Air Agency, State/ FLM consultation and for coordination with EPA and Tribes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Provide potential ideas for communication and outreach with stakeholders and the public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Status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Webpage updated: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600" dirty="0"/>
              <a:t>list of key contacts at all agencies (to be updated with tribal contacts list from TDWG later this year)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600" dirty="0"/>
              <a:t>links to key resources for states/locals/tribes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Drafted timeline of informal consultation junctures during SIP development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Working on draft white paper laying out the consultation &amp; coordination framework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Milestones</a:t>
            </a:r>
          </a:p>
          <a:p>
            <a:pPr marL="640080"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Contract ($25,000) includes formal consultation requirements related to states’ public review procedures &amp; schedules (State SIP Readiness)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Coordination and Next Steps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Invited TDWG contractors to participate in subcommittee calls to help coordinate communication efforts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Continue coordination with other subcommittees on timing of work products for review and presentation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sz="1800" dirty="0"/>
              <a:t>Next Step: prepare draft communication framework and timeline for discussion at December TSC meeting</a:t>
            </a:r>
          </a:p>
        </p:txBody>
      </p:sp>
    </p:spTree>
    <p:extLst>
      <p:ext uri="{BB962C8B-B14F-4D97-AF65-F5344CB8AC3E}">
        <p14:creationId xmlns:p14="http://schemas.microsoft.com/office/powerpoint/2010/main" val="69482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/>
              <a:t>End of Workplan Progress Update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530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Tribal Data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Co-Chairs:  Kris Ray (Colville Tribes) and Emma Ruppell (Bishop Paiute Tribe)</a:t>
            </a:r>
          </a:p>
          <a:p>
            <a:r>
              <a:rPr lang="en-US" dirty="0"/>
              <a:t>Call Schedule:  </a:t>
            </a:r>
            <a:r>
              <a:rPr lang="en-US" dirty="0" smtClean="0"/>
              <a:t>Monthly updates with committee and contractors</a:t>
            </a:r>
            <a:endParaRPr lang="en-US" dirty="0"/>
          </a:p>
          <a:p>
            <a:r>
              <a:rPr lang="en-US" dirty="0"/>
              <a:t>Website:  </a:t>
            </a:r>
            <a:r>
              <a:rPr lang="en-US" dirty="0">
                <a:hlinkClick r:id="rId2"/>
              </a:rPr>
              <a:t>http://www.wrapair2.org/tdwg.aspx</a:t>
            </a:r>
            <a:r>
              <a:rPr lang="en-US" dirty="0"/>
              <a:t> (under development)</a:t>
            </a:r>
          </a:p>
          <a:p>
            <a:r>
              <a:rPr lang="en-US" dirty="0"/>
              <a:t>Current Tasks/Projects</a:t>
            </a:r>
          </a:p>
          <a:p>
            <a:pPr lvl="1"/>
            <a:r>
              <a:rPr lang="en-US" dirty="0"/>
              <a:t>Working on the Tasks in the 2018 to 19 workplan</a:t>
            </a:r>
          </a:p>
          <a:p>
            <a:pPr lvl="1"/>
            <a:r>
              <a:rPr lang="en-US" dirty="0"/>
              <a:t>Data analysis</a:t>
            </a:r>
          </a:p>
          <a:p>
            <a:pPr lvl="1"/>
            <a:r>
              <a:rPr lang="en-US" dirty="0"/>
              <a:t>Outreach</a:t>
            </a:r>
          </a:p>
        </p:txBody>
      </p:sp>
    </p:spTree>
    <p:extLst>
      <p:ext uri="{BB962C8B-B14F-4D97-AF65-F5344CB8AC3E}">
        <p14:creationId xmlns:p14="http://schemas.microsoft.com/office/powerpoint/2010/main" val="319514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81001"/>
            <a:ext cx="7886700" cy="10953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Tribal Data Work Group Work </a:t>
            </a:r>
            <a:r>
              <a:rPr lang="en-US" sz="3200" dirty="0" smtClean="0"/>
              <a:t>Products and Next Steps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76376"/>
            <a:ext cx="8058150" cy="500062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Contract with the </a:t>
            </a:r>
            <a:r>
              <a:rPr lang="en-US" b="1" dirty="0" smtClean="0"/>
              <a:t>Institute of Tribal Environmental Professional at Norther Arizona University; EN3 Professionals LLC</a:t>
            </a:r>
            <a:endParaRPr lang="en-US" b="1" dirty="0"/>
          </a:p>
          <a:p>
            <a:pPr lvl="1"/>
            <a:r>
              <a:rPr lang="en-US" sz="3100" dirty="0"/>
              <a:t>General WRAP </a:t>
            </a:r>
            <a:r>
              <a:rPr lang="en-US" sz="3100" dirty="0" smtClean="0"/>
              <a:t>outreach for RH </a:t>
            </a:r>
          </a:p>
          <a:p>
            <a:pPr lvl="1"/>
            <a:r>
              <a:rPr lang="en-US" sz="3100" dirty="0" smtClean="0"/>
              <a:t>Contact list for Tribes in the WRAP area</a:t>
            </a:r>
          </a:p>
          <a:p>
            <a:pPr lvl="1"/>
            <a:r>
              <a:rPr lang="en-US" sz="3100" dirty="0" smtClean="0"/>
              <a:t>Map updating – create interactive maps and bring in new layers of information</a:t>
            </a:r>
            <a:endParaRPr lang="en-US" sz="3100" dirty="0"/>
          </a:p>
          <a:p>
            <a:pPr lvl="1"/>
            <a:r>
              <a:rPr lang="en-US" sz="3100" dirty="0"/>
              <a:t>Tribal AQS data gap </a:t>
            </a:r>
            <a:r>
              <a:rPr lang="en-US" sz="3100" dirty="0" smtClean="0"/>
              <a:t>study – which Tribes submit data and identification of issues</a:t>
            </a:r>
            <a:endParaRPr lang="en-US" sz="3100" dirty="0"/>
          </a:p>
          <a:p>
            <a:pPr lvl="1"/>
            <a:r>
              <a:rPr lang="en-US" sz="3100" dirty="0"/>
              <a:t>Tribal NEI data gap </a:t>
            </a:r>
            <a:r>
              <a:rPr lang="en-US" sz="3100" dirty="0" smtClean="0"/>
              <a:t>study – Identification of Tribes submitting to the NEI, Tribes conducting EI but not submitting</a:t>
            </a:r>
            <a:endParaRPr lang="en-US" sz="3100" dirty="0"/>
          </a:p>
          <a:p>
            <a:pPr lvl="1"/>
            <a:r>
              <a:rPr lang="en-US" sz="3100" dirty="0"/>
              <a:t>Tribal oil and gas EI </a:t>
            </a:r>
            <a:r>
              <a:rPr lang="en-US" sz="3100" dirty="0" smtClean="0"/>
              <a:t>studies – in coordination with OGWG</a:t>
            </a:r>
            <a:endParaRPr lang="en-US" sz="3100" dirty="0"/>
          </a:p>
          <a:p>
            <a:pPr lvl="1"/>
            <a:r>
              <a:rPr lang="en-US" sz="3100" dirty="0"/>
              <a:t>Consultation </a:t>
            </a:r>
            <a:r>
              <a:rPr lang="en-US" sz="3100" dirty="0" smtClean="0"/>
              <a:t>Protocol – process and timing of Consultation opportunities</a:t>
            </a:r>
            <a:endParaRPr lang="en-US" sz="3100" dirty="0"/>
          </a:p>
          <a:p>
            <a:pPr lvl="1"/>
            <a:r>
              <a:rPr lang="en-US" sz="3100" dirty="0"/>
              <a:t>WRAP </a:t>
            </a:r>
            <a:r>
              <a:rPr lang="en-US" sz="3100" dirty="0" smtClean="0"/>
              <a:t>webinars - Two or three planned, regional haze, WRAP tools, AQS or EI data</a:t>
            </a:r>
            <a:endParaRPr lang="en-US" sz="3100" dirty="0"/>
          </a:p>
          <a:p>
            <a:r>
              <a:rPr lang="en-US" dirty="0"/>
              <a:t>Next Steps</a:t>
            </a:r>
          </a:p>
          <a:p>
            <a:pPr lvl="1"/>
            <a:r>
              <a:rPr lang="en-US" sz="3100" dirty="0" smtClean="0"/>
              <a:t>Monthly progress calls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50900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5238"/>
            <a:ext cx="9144000" cy="1655762"/>
          </a:xfrm>
        </p:spPr>
        <p:txBody>
          <a:bodyPr/>
          <a:lstStyle/>
          <a:p>
            <a:pPr algn="l"/>
            <a:r>
              <a:rPr lang="en-US" sz="3600" dirty="0"/>
              <a:t>Fire and Smoke Work Group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18423" y="745067"/>
            <a:ext cx="2116667" cy="3183466"/>
            <a:chOff x="9169400" y="745067"/>
            <a:chExt cx="2116667" cy="3183466"/>
          </a:xfrm>
        </p:grpSpPr>
        <p:sp>
          <p:nvSpPr>
            <p:cNvPr id="5" name="Rectangle 4"/>
            <p:cNvSpPr/>
            <p:nvPr/>
          </p:nvSpPr>
          <p:spPr>
            <a:xfrm>
              <a:off x="9169400" y="745067"/>
              <a:ext cx="2116667" cy="3183466"/>
            </a:xfrm>
            <a:prstGeom prst="rect">
              <a:avLst/>
            </a:prstGeom>
            <a:noFill/>
            <a:ln cmpd="thickThin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276757" y="826216"/>
              <a:ext cx="1901952" cy="3004236"/>
              <a:chOff x="9383183" y="394582"/>
              <a:chExt cx="1901952" cy="300423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4201" y="394582"/>
                <a:ext cx="1899917" cy="1260651"/>
              </a:xfrm>
              <a:prstGeom prst="rect">
                <a:avLst/>
              </a:prstGeom>
              <a:ln cmpd="dbl">
                <a:noFill/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3183" y="2328334"/>
                <a:ext cx="1901952" cy="1070484"/>
              </a:xfrm>
              <a:prstGeom prst="rect">
                <a:avLst/>
              </a:prstGeom>
              <a:ln cmpd="dbl">
                <a:noFill/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9927759" y="1760951"/>
                <a:ext cx="812800" cy="461665"/>
              </a:xfrm>
              <a:prstGeom prst="rect">
                <a:avLst/>
              </a:prstGeom>
              <a:noFill/>
              <a:ln cmpd="dbl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smtClean="0">
                    <a:latin typeface="Elephant" panose="02020904090505020303" pitchFamily="18" charset="0"/>
                  </a:rPr>
                  <a:t>and</a:t>
                </a:r>
                <a:endParaRPr lang="en-US" sz="2400">
                  <a:latin typeface="Elephant" panose="02020904090505020303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374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Fire &amp; Smoke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464"/>
            <a:ext cx="10515600" cy="4549499"/>
          </a:xfrm>
        </p:spPr>
        <p:txBody>
          <a:bodyPr>
            <a:normAutofit/>
          </a:bodyPr>
          <a:lstStyle/>
          <a:p>
            <a:r>
              <a:rPr lang="en-US" dirty="0"/>
              <a:t>Co-Chairs:  Sara Strachan, </a:t>
            </a:r>
            <a:r>
              <a:rPr lang="en-US"/>
              <a:t>Josh </a:t>
            </a:r>
            <a:r>
              <a:rPr lang="en-US" smtClean="0"/>
              <a:t>Hall (</a:t>
            </a:r>
            <a:r>
              <a:rPr lang="en-US" smtClean="0">
                <a:solidFill>
                  <a:srgbClr val="FF0000"/>
                </a:solidFill>
              </a:rPr>
              <a:t>on detail</a:t>
            </a:r>
            <a:r>
              <a:rPr lang="en-US" smtClean="0"/>
              <a:t>)</a:t>
            </a:r>
            <a:endParaRPr lang="en-US" dirty="0"/>
          </a:p>
          <a:p>
            <a:r>
              <a:rPr lang="en-US" dirty="0"/>
              <a:t>Call Schedule</a:t>
            </a:r>
            <a:r>
              <a:rPr lang="en-US"/>
              <a:t>:  </a:t>
            </a:r>
            <a:r>
              <a:rPr lang="en-US" smtClean="0"/>
              <a:t>monthly or as needed</a:t>
            </a:r>
            <a:endParaRPr lang="en-US" dirty="0"/>
          </a:p>
          <a:p>
            <a:r>
              <a:rPr lang="en-US" dirty="0"/>
              <a:t>Website:  </a:t>
            </a:r>
            <a:r>
              <a:rPr lang="en-US" dirty="0">
                <a:hlinkClick r:id="rId2"/>
              </a:rPr>
              <a:t>http://</a:t>
            </a:r>
            <a:r>
              <a:rPr lang="en-US">
                <a:hlinkClick r:id="rId2"/>
              </a:rPr>
              <a:t>www.wrapair2.org/FSWG.aspx</a:t>
            </a:r>
            <a:r>
              <a:rPr lang="en-US"/>
              <a:t> </a:t>
            </a:r>
            <a:endParaRPr lang="en-US" dirty="0"/>
          </a:p>
          <a:p>
            <a:endParaRPr lang="en-US" smtClean="0"/>
          </a:p>
          <a:p>
            <a:r>
              <a:rPr lang="en-US" smtClean="0"/>
              <a:t>Current </a:t>
            </a:r>
            <a:r>
              <a:rPr lang="en-US" dirty="0"/>
              <a:t>Tasks/Projects</a:t>
            </a:r>
          </a:p>
          <a:p>
            <a:pPr lvl="1"/>
            <a:r>
              <a:rPr lang="en-US" dirty="0"/>
              <a:t>2014 </a:t>
            </a:r>
            <a:r>
              <a:rPr lang="en-US"/>
              <a:t>WRAP FNEI data </a:t>
            </a:r>
            <a:r>
              <a:rPr lang="en-US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0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053" y="-68508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Status Report for Fire &amp; Smoke Work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81" y="1008668"/>
            <a:ext cx="11821213" cy="5689076"/>
          </a:xfrm>
        </p:spPr>
        <p:txBody>
          <a:bodyPr>
            <a:normAutofit/>
          </a:bodyPr>
          <a:lstStyle/>
          <a:p>
            <a:r>
              <a:rPr lang="en-US" dirty="0"/>
              <a:t>2014 </a:t>
            </a:r>
            <a:r>
              <a:rPr lang="en-US"/>
              <a:t>WRAP FNEI </a:t>
            </a:r>
            <a:r>
              <a:rPr lang="en-US" dirty="0"/>
              <a:t>data review</a:t>
            </a:r>
          </a:p>
          <a:p>
            <a:pPr lvl="1"/>
            <a:r>
              <a:rPr lang="en-US" dirty="0"/>
              <a:t>Approach</a:t>
            </a:r>
          </a:p>
          <a:p>
            <a:pPr lvl="2"/>
            <a:r>
              <a:rPr lang="en-US" dirty="0"/>
              <a:t>Build an evaluation framework for states/tribes to </a:t>
            </a:r>
            <a:r>
              <a:rPr lang="en-US"/>
              <a:t>review </a:t>
            </a:r>
            <a:r>
              <a:rPr lang="en-US" smtClean="0"/>
              <a:t>inventory</a:t>
            </a:r>
            <a:endParaRPr lang="en-US" dirty="0"/>
          </a:p>
          <a:p>
            <a:pPr lvl="2"/>
            <a:r>
              <a:rPr lang="en-US" dirty="0"/>
              <a:t>Follow up individually as needed to solicit feedback</a:t>
            </a:r>
          </a:p>
          <a:p>
            <a:pPr lvl="2"/>
            <a:r>
              <a:rPr lang="en-US" dirty="0"/>
              <a:t>Summarize results in a memorandum with recommendations for holistic inventory updates</a:t>
            </a:r>
          </a:p>
          <a:p>
            <a:pPr lvl="1"/>
            <a:r>
              <a:rPr lang="en-US" dirty="0"/>
              <a:t>Status</a:t>
            </a:r>
          </a:p>
          <a:p>
            <a:pPr lvl="2"/>
            <a:r>
              <a:rPr lang="en-US" smtClean="0"/>
              <a:t>Deadline to receive feedback has passed</a:t>
            </a:r>
          </a:p>
          <a:p>
            <a:pPr lvl="2"/>
            <a:r>
              <a:rPr lang="en-US" smtClean="0"/>
              <a:t>Compiled a summary of States’ evaluations</a:t>
            </a:r>
          </a:p>
          <a:p>
            <a:pPr lvl="2"/>
            <a:r>
              <a:rPr lang="en-US" smtClean="0"/>
              <a:t>Will alter FNEI based on feedback as possible</a:t>
            </a:r>
            <a:endParaRPr lang="en-US" dirty="0"/>
          </a:p>
          <a:p>
            <a:pPr lvl="1"/>
            <a:r>
              <a:rPr lang="en-US" smtClean="0"/>
              <a:t>Milestones</a:t>
            </a:r>
          </a:p>
          <a:p>
            <a:pPr lvl="2"/>
            <a:r>
              <a:rPr lang="en-US" smtClean="0"/>
              <a:t>Plan to discuss feedback and evaluations on FSWG call on Oct. 29</a:t>
            </a:r>
            <a:endParaRPr lang="en-US" dirty="0"/>
          </a:p>
          <a:p>
            <a:pPr lvl="1"/>
            <a:r>
              <a:rPr lang="en-US" smtClean="0"/>
              <a:t>Coordination </a:t>
            </a:r>
            <a:r>
              <a:rPr lang="en-US" dirty="0"/>
              <a:t>and Next Steps </a:t>
            </a:r>
          </a:p>
          <a:p>
            <a:pPr lvl="2"/>
            <a:r>
              <a:rPr lang="en-US"/>
              <a:t>Incorporate feedback into inventory</a:t>
            </a:r>
          </a:p>
          <a:p>
            <a:pPr lvl="2"/>
            <a:r>
              <a:rPr lang="en-US"/>
              <a:t>Coordinate with modelers about format</a:t>
            </a:r>
          </a:p>
          <a:p>
            <a:pPr lvl="2"/>
            <a:r>
              <a:rPr lang="en-US"/>
              <a:t>Decide about new SCC categories to include, plume rise algorithm, pile burning,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2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053" y="-68508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Status Report for Fire &amp; Smoke Work Group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005814"/>
            <a:ext cx="7315200" cy="565265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064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5238"/>
            <a:ext cx="9144000" cy="1655762"/>
          </a:xfrm>
        </p:spPr>
        <p:txBody>
          <a:bodyPr/>
          <a:lstStyle/>
          <a:p>
            <a:pPr algn="l"/>
            <a:r>
              <a:rPr lang="en-US" sz="3600" dirty="0" smtClean="0"/>
              <a:t>Oil and Gas Work </a:t>
            </a:r>
            <a:r>
              <a:rPr lang="en-US" sz="3600" dirty="0"/>
              <a:t>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01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</TotalTime>
  <Words>2405</Words>
  <Application>Microsoft Office PowerPoint</Application>
  <PresentationFormat>Widescreen</PresentationFormat>
  <Paragraphs>328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Elephant</vt:lpstr>
      <vt:lpstr>Symbol</vt:lpstr>
      <vt:lpstr>Times New Roman</vt:lpstr>
      <vt:lpstr>Wingdings</vt:lpstr>
      <vt:lpstr>Office Theme</vt:lpstr>
      <vt:lpstr>WRAP TSC/Co-Chairs Call Workplan Progress Update October 31st, 2018</vt:lpstr>
      <vt:lpstr>PowerPoint Presentation</vt:lpstr>
      <vt:lpstr>Tribal Data Work Group</vt:lpstr>
      <vt:lpstr>Tribal Data Work Group Work Products and Next Steps</vt:lpstr>
      <vt:lpstr>PowerPoint Presentation</vt:lpstr>
      <vt:lpstr>Fire &amp; Smoke Work Group</vt:lpstr>
      <vt:lpstr>Status Report for Fire &amp; Smoke Work Group</vt:lpstr>
      <vt:lpstr>Status Report for Fire &amp; Smoke Work Group</vt:lpstr>
      <vt:lpstr>PowerPoint Presentation</vt:lpstr>
      <vt:lpstr>Oil and Gas Work Group</vt:lpstr>
      <vt:lpstr>Status Report for Oil and Gas Work Group</vt:lpstr>
      <vt:lpstr>Survey Overview</vt:lpstr>
      <vt:lpstr>Status Report for Oil and Gas Work Group</vt:lpstr>
      <vt:lpstr>PowerPoint Presentation</vt:lpstr>
      <vt:lpstr>RTOWG Work Group</vt:lpstr>
      <vt:lpstr>Status Report for RTOWG</vt:lpstr>
      <vt:lpstr>Status Report for RTOWG</vt:lpstr>
      <vt:lpstr>Status Report for RTOWG</vt:lpstr>
      <vt:lpstr>Status Report for RTOWG</vt:lpstr>
      <vt:lpstr>Status Report for RTOWG</vt:lpstr>
      <vt:lpstr>PowerPoint Presentation</vt:lpstr>
      <vt:lpstr>PowerPoint Presentation</vt:lpstr>
      <vt:lpstr>PowerPoint Presentation</vt:lpstr>
      <vt:lpstr>Regional Haze Planning Work Group Monitoring Data &amp; Glide Path Status Report</vt:lpstr>
      <vt:lpstr>Regional Haze Planning Work Group Shared Database Status Report</vt:lpstr>
      <vt:lpstr>Regional Haze Planning Work Group Emissions Inventory &amp; Modeling Protocol Status Report</vt:lpstr>
      <vt:lpstr>Regional Haze Planning Work Group Control Measures Status Report</vt:lpstr>
      <vt:lpstr>Regional Haze Planning Work Group Consultation and Coordination Status Report</vt:lpstr>
      <vt:lpstr>PowerPoint Presentation</vt:lpstr>
    </vt:vector>
  </TitlesOfParts>
  <Company>Nevada Division of Environmental Protection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Update on 2018-2019 WRAP Workplan</dc:title>
  <dc:creator>Frank Forsgren</dc:creator>
  <cp:lastModifiedBy>Frank Forsgren</cp:lastModifiedBy>
  <cp:revision>82</cp:revision>
  <cp:lastPrinted>2018-08-28T16:17:49Z</cp:lastPrinted>
  <dcterms:created xsi:type="dcterms:W3CDTF">2018-06-28T00:25:46Z</dcterms:created>
  <dcterms:modified xsi:type="dcterms:W3CDTF">2018-10-30T18:44:41Z</dcterms:modified>
</cp:coreProperties>
</file>